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104866d5a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104866d5a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104866d5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104866d5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0fc4eb883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0fc4eb88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5104866d5a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5104866d5a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0fc4eb883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0fc4eb883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50fc4eb883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50fc4eb883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56bf049a2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56bf049a2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5104866d5a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5104866d5a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56bf049a2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56bf049a2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56bf049a2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56bf049a2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104866d5a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104866d5a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5104866d5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5104866d5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0fc4eb883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0fc4eb883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0fc4eb88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0fc4eb88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0fc4eb883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0fc4eb883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104866d5a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104866d5a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21.png"/><Relationship Id="rId5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cecc.gov/events/hearings/from-cobalt-to-cars-how-china-exploits-child-and-forced-labor-in-the-congo" TargetMode="External"/><Relationship Id="rId4" Type="http://schemas.openxmlformats.org/officeDocument/2006/relationships/hyperlink" Target="https://www.npr.org/sections/goatsandsoda/2023/02/01/1152893248/red-cobalt-congo-drc-mining-siddharth-kara" TargetMode="External"/><Relationship Id="rId10" Type="http://schemas.openxmlformats.org/officeDocument/2006/relationships/hyperlink" Target="https://www.npr.org/sections/goatsandsoda/2023/02/01/1152893248/red-cobalt-congo-drc-mining-siddharth-kara" TargetMode="External"/><Relationship Id="rId9" Type="http://schemas.openxmlformats.org/officeDocument/2006/relationships/hyperlink" Target="https://www.amnesty.org/en/latest/news/2016/01/child-labour-behind-smart-phone-and-electric-car-batteries/" TargetMode="External"/><Relationship Id="rId5" Type="http://schemas.openxmlformats.org/officeDocument/2006/relationships/hyperlink" Target="https://earth.org/cobalt-mining/" TargetMode="External"/><Relationship Id="rId6" Type="http://schemas.openxmlformats.org/officeDocument/2006/relationships/hyperlink" Target="https://e360.yale.edu/features/siddharth-kara-cobalt-mining-labor-congo" TargetMode="External"/><Relationship Id="rId7" Type="http://schemas.openxmlformats.org/officeDocument/2006/relationships/hyperlink" Target="https://www.congress.gov/event/118th-congress/joint-event/LC72512/text" TargetMode="External"/><Relationship Id="rId8" Type="http://schemas.openxmlformats.org/officeDocument/2006/relationships/hyperlink" Target="https://www.dol.gov/agencies/ilab/combatting-child-labor-democratic-republic-congos-cobalt-industry-cotecco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Relationship Id="rId4" Type="http://schemas.openxmlformats.org/officeDocument/2006/relationships/image" Target="../media/image19.png"/><Relationship Id="rId5" Type="http://schemas.openxmlformats.org/officeDocument/2006/relationships/image" Target="../media/image2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20.png"/><Relationship Id="rId5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281375" y="235575"/>
            <a:ext cx="8581232" cy="5235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Montserrat"/>
              </a:rPr>
              <a:t>COBALT MINING IN CONGO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311700" y="1583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BIG GLOBAL DEMANDS = CHEAP &amp; FAST COBALT MINING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MULTI-LAYERED SUPPLY CHAINS = HIDDEN LABOR ABUSES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DRC RELIES ON EXPORTS = AVOIDANCE OF STRICT REFORMS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p22"/>
          <p:cNvSpPr/>
          <p:nvPr/>
        </p:nvSpPr>
        <p:spPr>
          <a:xfrm>
            <a:off x="2285911" y="495825"/>
            <a:ext cx="4572169" cy="56102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"/>
              </a:rPr>
              <a:t>GLOBAL IMPACT</a:t>
            </a:r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3325" y="232712"/>
            <a:ext cx="1934299" cy="108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725" y="293787"/>
            <a:ext cx="1934299" cy="108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311700" y="13612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BIG GLOBAL DEMAND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SOURCING AT THE LOWEST COSTS 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PROFIT OVER HUMAN RIGHTS 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CONSUMERS ARE DISTANT FROM THE PROBLEM. LESS PUBLIC PRESSURE = NO COMPANY CHANGE!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" name="Google Shape;135;p23"/>
          <p:cNvSpPr/>
          <p:nvPr/>
        </p:nvSpPr>
        <p:spPr>
          <a:xfrm>
            <a:off x="1240461" y="394050"/>
            <a:ext cx="6663101" cy="5101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Montserrat"/>
              </a:rPr>
              <a:t>GLOBALISM X REFORM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idx="1" type="body"/>
          </p:nvPr>
        </p:nvSpPr>
        <p:spPr>
          <a:xfrm>
            <a:off x="311700" y="1126375"/>
            <a:ext cx="8520600" cy="18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9882" lvl="0" marL="4572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95"/>
              <a:buFont typeface="Montserrat"/>
              <a:buChar char="-"/>
            </a:pPr>
            <a:r>
              <a:rPr lang="en" sz="1595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Very similar to 19th and early 20th century child labor in US mines</a:t>
            </a:r>
            <a:endParaRPr sz="1595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9882" lvl="0" marL="4572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95"/>
              <a:buFont typeface="Montserrat"/>
              <a:buChar char="-"/>
            </a:pPr>
            <a:r>
              <a:rPr lang="en" sz="1595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Congolese cobalt mining fits Hindman’s definition perfectly: It is extremely detrimental to the </a:t>
            </a:r>
            <a:r>
              <a:rPr lang="en" sz="1595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children's</a:t>
            </a:r>
            <a:r>
              <a:rPr lang="en" sz="1595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wellbeing </a:t>
            </a:r>
            <a:endParaRPr sz="1595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9882" lvl="0" marL="45720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95"/>
              <a:buFont typeface="Montserrat"/>
              <a:buChar char="-"/>
            </a:pPr>
            <a:r>
              <a:rPr lang="en" sz="1595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Both situations have all elements recognized by Hindman: extreme poverty, high demand for unskilled labor (cobalt veins are small &amp; scattered making manual mining economical), and lack of educational opportunities</a:t>
            </a:r>
            <a:endParaRPr sz="1595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r>
              <a:t/>
            </a:r>
            <a:endParaRPr sz="1595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1" name="Google Shape;14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4224" y="2821500"/>
            <a:ext cx="3452926" cy="217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1572" y="2854125"/>
            <a:ext cx="3516727" cy="21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4"/>
          <p:cNvSpPr/>
          <p:nvPr/>
        </p:nvSpPr>
        <p:spPr>
          <a:xfrm>
            <a:off x="1220650" y="274000"/>
            <a:ext cx="6702699" cy="62627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"/>
              </a:rPr>
              <a:t>COMPARISON TO US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311700" y="3093700"/>
            <a:ext cx="8520600" cy="19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SUPPORT ETHICAL BRANDS!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ASK QUESTIONS &amp; SIGN PETITIONS!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BUY LESS </a:t>
            </a: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ELECTRONIC</a:t>
            </a: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 STUFF  &amp; USE THEM LONGER!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EDUCATE</a:t>
            </a: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 THOSE AROUND YOU ABOUT CHILD LABOR IN MINING!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" name="Google Shape;149;p25"/>
          <p:cNvSpPr/>
          <p:nvPr/>
        </p:nvSpPr>
        <p:spPr>
          <a:xfrm rot="1120786">
            <a:off x="5713425" y="879261"/>
            <a:ext cx="3271379" cy="44673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Montserrat"/>
              </a:rPr>
              <a:t>CONSUMERS!</a:t>
            </a:r>
          </a:p>
        </p:txBody>
      </p:sp>
      <p:pic>
        <p:nvPicPr>
          <p:cNvPr id="150" name="Google Shape;15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5425"/>
            <a:ext cx="4703250" cy="257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5"/>
          <p:cNvSpPr/>
          <p:nvPr/>
        </p:nvSpPr>
        <p:spPr>
          <a:xfrm rot="-1197679">
            <a:off x="5732096" y="3213644"/>
            <a:ext cx="3234029" cy="43991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Montserrat"/>
              </a:rPr>
              <a:t>CONSUMERS!</a:t>
            </a:r>
          </a:p>
        </p:txBody>
      </p:sp>
      <p:sp>
        <p:nvSpPr>
          <p:cNvPr id="152" name="Google Shape;152;p25"/>
          <p:cNvSpPr/>
          <p:nvPr/>
        </p:nvSpPr>
        <p:spPr>
          <a:xfrm rot="-16">
            <a:off x="5239638" y="2086843"/>
            <a:ext cx="3730543" cy="40447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Montserrat"/>
              </a:rPr>
              <a:t>CONSUMERS!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idx="1" type="body"/>
          </p:nvPr>
        </p:nvSpPr>
        <p:spPr>
          <a:xfrm>
            <a:off x="243900" y="913350"/>
            <a:ext cx="8167200" cy="3898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Hindman defines harmful child labor as work that is dangerous and harmful to children, namely work that: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-"/>
            </a:pP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Depriv</a:t>
            </a: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es</a:t>
            </a: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children of their education</a:t>
            </a:r>
            <a:r>
              <a:rPr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Mining prevents many children from attending school, trapping them in a cycle of poverty​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-"/>
            </a:pP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Endangers their health: </a:t>
            </a:r>
            <a:r>
              <a:rPr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Cobalt itself is toxic, and the mines children work in are prone to collapse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-"/>
            </a:pP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Exploits their poverty</a:t>
            </a:r>
            <a:r>
              <a:rPr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​: Families are desperate for income, and Manual mining persists due to economic necessity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8" name="Google Shape;158;p26"/>
          <p:cNvSpPr/>
          <p:nvPr/>
        </p:nvSpPr>
        <p:spPr>
          <a:xfrm>
            <a:off x="1101274" y="211375"/>
            <a:ext cx="6941448" cy="5101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Montserrat"/>
              </a:rPr>
              <a:t>RELATION TO HINDMAN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The DRC has laws prohibiting child labor, especially in mines. The Labor Code and Child Protection Code set 18 as the minimum age for work​. To enforce these laws, the DRC has </a:t>
            </a:r>
            <a:r>
              <a:rPr lang="en" sz="1400"/>
              <a:t>recently increased</a:t>
            </a:r>
            <a:r>
              <a:rPr lang="en" sz="1400"/>
              <a:t> the number of labor inspectors </a:t>
            </a:r>
            <a:r>
              <a:rPr lang="en" sz="1400"/>
              <a:t>and</a:t>
            </a:r>
            <a:r>
              <a:rPr lang="en" sz="1400"/>
              <a:t> created the Inter-ministerial Commission on Child Labor in Mines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Consumer pressure: Huayou Cobalt (China’s largest cobalt refiner) announced it would stop buying cobalt from unregulated artisanal miners; automakers like Tesla, BMW, and Ford joined the Global Battery Alliance, pledging to develop battery supply chains free of child labor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64" name="Google Shape;16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4850" y="3211825"/>
            <a:ext cx="1629550" cy="162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6575" y="3140550"/>
            <a:ext cx="2890850" cy="177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5900" y="3382111"/>
            <a:ext cx="2251850" cy="1288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7"/>
          <p:cNvSpPr/>
          <p:nvPr/>
        </p:nvSpPr>
        <p:spPr>
          <a:xfrm>
            <a:off x="965200" y="342650"/>
            <a:ext cx="7213598" cy="5235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Montserrat"/>
              </a:rPr>
              <a:t>REGULATION EFFORTS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>
            <p:ph idx="1" type="body"/>
          </p:nvPr>
        </p:nvSpPr>
        <p:spPr>
          <a:xfrm>
            <a:off x="4749450" y="1043825"/>
            <a:ext cx="4082700" cy="3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-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hinese firms have heavily invested in DRC mining. 8 of the 14 largest cobalt mines in the DRC are Chinese-owned, and overall Chinese entities control ~50–80% of DRC cobalt production​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-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Much of DRC’s raw cobalt is purchased by China’s state-owned companies, refined in China, and then sold worldwide​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" name="Google Shape;173;p28"/>
          <p:cNvSpPr/>
          <p:nvPr/>
        </p:nvSpPr>
        <p:spPr>
          <a:xfrm>
            <a:off x="2343800" y="274700"/>
            <a:ext cx="4456390" cy="5235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Montserrat"/>
              </a:rPr>
              <a:t>CHINA'S ROLE</a:t>
            </a:r>
          </a:p>
        </p:txBody>
      </p:sp>
      <p:pic>
        <p:nvPicPr>
          <p:cNvPr id="174" name="Google Shape;17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81101"/>
            <a:ext cx="3910001" cy="391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https://www.cecc.gov/events/hearings/from-cobalt-to-cars-how-china-exploits-child-and-forced-labor-in-the-congo</a:t>
            </a: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https://www.dol.gov/agencies/ilab/combatting-child-labor-democratic-republic-congos-cobalt-industry-cotecco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https://www.npr.org/sections/goatsandsoda/2023/02/01/1152893248/red-cobalt-congo-drc-mining-siddharth-kara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https://earth.org/cobalt-mining/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https://e360.yale.edu/features/siddharth-kara-cobalt-mining-labor-congo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https://theconversation.com/drc-is-the-worlds-largest-producer-of-cobalt-how-control-by-local-elites-can-shape-the-global-battery-industry-236205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https://www.congress.gov/event/118th-congress/joint-event/LC72512/text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https://www.dol.gov/agencies/ilab/combatting-child-labor-democratic-republic-congos-cobalt-industry-cotecco</a:t>
            </a: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https://www.amnesty.org/en/latest/news/2016/01/child-labour-behind-smart-phone-and-electric-car-batteries/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https://www.npr.org/sections/goatsandsoda/2023/02/01/1152893248/red-cobalt-congo-drc-mining-siddharth-kara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https://www.amnesty.org/en/latest/news/2023/09/drc-cobalt-and-copper-mining-for-batteries-leading-to-human-rights-abuses/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" name="Google Shape;180;p29"/>
          <p:cNvSpPr/>
          <p:nvPr/>
        </p:nvSpPr>
        <p:spPr>
          <a:xfrm>
            <a:off x="2483988" y="405175"/>
            <a:ext cx="4176037" cy="5235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Montserrat"/>
              </a:rPr>
              <a:t>REFERENCES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-298075" y="1354325"/>
            <a:ext cx="4721100" cy="31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61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Cobalt, essential for lithium-ion batteries in smartphones, laptops, and electric vehicles, is primarily sourced from the Democratic Republic of Congo, which holds about 50% of global reserves and produces around 70% of the world's supply.</a:t>
            </a:r>
            <a:endParaRPr sz="216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 sz="1665"/>
          </a:p>
        </p:txBody>
      </p:sp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 b="0" l="0" r="0" t="1642"/>
          <a:stretch/>
        </p:blipFill>
        <p:spPr>
          <a:xfrm>
            <a:off x="4423025" y="685750"/>
            <a:ext cx="4720975" cy="411225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/>
          <p:nvPr/>
        </p:nvSpPr>
        <p:spPr>
          <a:xfrm>
            <a:off x="826625" y="378575"/>
            <a:ext cx="2874498" cy="56337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Montserrat"/>
              </a:rPr>
              <a:t>COBALT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15138"/>
            <a:ext cx="8520600" cy="16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In 2014, an estimated 40,000 children worked in DRC mines (~40% workers)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Child miners often labor up to 12 hours a day hauling heavy ore for as little as $1–$2 USD per day. 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Children working in mines face dangerous conditions - including tunnel collapses, exposure to toxic substances, and lack of protective equipment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838" y="2940700"/>
            <a:ext cx="2466975" cy="18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27738" y="3019675"/>
            <a:ext cx="2780601" cy="168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98275" y="3097400"/>
            <a:ext cx="1797201" cy="168989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/>
          <p:nvPr/>
        </p:nvSpPr>
        <p:spPr>
          <a:xfrm>
            <a:off x="665100" y="324675"/>
            <a:ext cx="8130387" cy="5758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dk1"/>
                </a:solidFill>
                <a:latin typeface="Montserrat"/>
              </a:rPr>
              <a:t>CHILD LABOR &amp; COBALT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6175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50">
              <a:solidFill>
                <a:schemeClr val="dk1"/>
              </a:solidFill>
              <a:highlight>
                <a:srgbClr val="F2F2F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/>
          <p:nvPr/>
        </p:nvSpPr>
        <p:spPr>
          <a:xfrm rot="-17">
            <a:off x="7242731" y="3977853"/>
            <a:ext cx="1720220" cy="43427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Montserrat"/>
              </a:rPr>
              <a:t>CHAIN</a:t>
            </a:r>
          </a:p>
        </p:txBody>
      </p:sp>
      <p:sp>
        <p:nvSpPr>
          <p:cNvPr id="77" name="Google Shape;77;p16"/>
          <p:cNvSpPr/>
          <p:nvPr/>
        </p:nvSpPr>
        <p:spPr>
          <a:xfrm>
            <a:off x="2846813" y="551850"/>
            <a:ext cx="3450366" cy="34642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28575">
                  <a:solidFill>
                    <a:srgbClr val="434343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dk1"/>
                </a:solidFill>
                <a:latin typeface="Montserrat"/>
              </a:rPr>
              <a:t>MINING IN DRC</a:t>
            </a:r>
          </a:p>
        </p:txBody>
      </p:sp>
      <p:sp>
        <p:nvSpPr>
          <p:cNvPr id="78" name="Google Shape;78;p16"/>
          <p:cNvSpPr/>
          <p:nvPr/>
        </p:nvSpPr>
        <p:spPr>
          <a:xfrm>
            <a:off x="1390088" y="1324825"/>
            <a:ext cx="6544581" cy="48512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dk1"/>
                </a:solidFill>
                <a:latin typeface="Montserrat"/>
              </a:rPr>
              <a:t>TRANSPORTED TO REFINERIES (CHINA)</a:t>
            </a:r>
          </a:p>
        </p:txBody>
      </p:sp>
      <p:sp>
        <p:nvSpPr>
          <p:cNvPr id="79" name="Google Shape;79;p16"/>
          <p:cNvSpPr/>
          <p:nvPr/>
        </p:nvSpPr>
        <p:spPr>
          <a:xfrm>
            <a:off x="2273888" y="2085275"/>
            <a:ext cx="4777003" cy="34642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28575">
                  <a:solidFill>
                    <a:srgbClr val="434343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dk1"/>
                </a:solidFill>
                <a:latin typeface="Montserrat"/>
              </a:rPr>
              <a:t>REFINED INTO COBALT</a:t>
            </a:r>
          </a:p>
        </p:txBody>
      </p:sp>
      <p:sp>
        <p:nvSpPr>
          <p:cNvPr id="80" name="Google Shape;80;p16"/>
          <p:cNvSpPr/>
          <p:nvPr/>
        </p:nvSpPr>
        <p:spPr>
          <a:xfrm>
            <a:off x="1390100" y="2836112"/>
            <a:ext cx="6949070" cy="3464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dk1"/>
                </a:solidFill>
                <a:latin typeface="Montserrat"/>
              </a:rPr>
              <a:t>MANUFACTURED INTO BATTERIES</a:t>
            </a: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6825" y="3298675"/>
            <a:ext cx="5071100" cy="17926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/>
          <p:nvPr/>
        </p:nvSpPr>
        <p:spPr>
          <a:xfrm rot="-18">
            <a:off x="135950" y="3977855"/>
            <a:ext cx="1946078" cy="43426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Montserrat"/>
              </a:rPr>
              <a:t>SUPPLY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/>
          <p:nvPr/>
        </p:nvSpPr>
        <p:spPr>
          <a:xfrm>
            <a:off x="444425" y="4253625"/>
            <a:ext cx="8411760" cy="6135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"/>
              </a:rPr>
              <a:t>PRODUCING THE PRODUCT</a:t>
            </a:r>
          </a:p>
        </p:txBody>
      </p:sp>
      <p:sp>
        <p:nvSpPr>
          <p:cNvPr id="88" name="Google Shape;88;p17"/>
          <p:cNvSpPr txBox="1"/>
          <p:nvPr/>
        </p:nvSpPr>
        <p:spPr>
          <a:xfrm>
            <a:off x="4683600" y="130475"/>
            <a:ext cx="4378800" cy="31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n" sz="1800">
                <a:solidFill>
                  <a:schemeClr val="lt1"/>
                </a:solidFill>
              </a:rPr>
              <a:t>EXPLORE: FIND COBALT DEPOSITS</a:t>
            </a:r>
            <a:endParaRPr sz="1800">
              <a:solidFill>
                <a:schemeClr val="lt1"/>
              </a:solidFill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b="1" lang="en" sz="1800">
                <a:solidFill>
                  <a:schemeClr val="lt1"/>
                </a:solidFill>
              </a:rPr>
              <a:t>MINE: INDUSTRIAL COMPANIES &amp; ARTISANAL MINERS</a:t>
            </a:r>
            <a:endParaRPr b="1" sz="1800">
              <a:solidFill>
                <a:schemeClr val="lt1"/>
              </a:solidFill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n" sz="1800">
                <a:solidFill>
                  <a:schemeClr val="lt1"/>
                </a:solidFill>
              </a:rPr>
              <a:t>CRUSHED, WASHED &amp; PROCESSED ORE LOCALLY</a:t>
            </a:r>
            <a:endParaRPr sz="1800">
              <a:solidFill>
                <a:schemeClr val="lt1"/>
              </a:solidFill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b="1" lang="en" sz="1800">
                <a:solidFill>
                  <a:schemeClr val="lt1"/>
                </a:solidFill>
              </a:rPr>
              <a:t>TRANSPORTATION: RAW COBALT INTO PORTS</a:t>
            </a:r>
            <a:endParaRPr b="1" sz="1800">
              <a:solidFill>
                <a:schemeClr val="lt1"/>
              </a:solidFill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n" sz="1800">
                <a:solidFill>
                  <a:schemeClr val="lt1"/>
                </a:solidFill>
              </a:rPr>
              <a:t>EXPORTATION: EX: CHINA TO FULLY REFINE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739550"/>
            <a:ext cx="4378800" cy="29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246275" y="1818838"/>
            <a:ext cx="8832300" cy="23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Why </a:t>
            </a:r>
            <a:r>
              <a:rPr lang="en" sz="16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hasn't</a:t>
            </a:r>
            <a:r>
              <a:rPr lang="en" sz="16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cobalt mining become skilled, highly automated work like other mining?</a:t>
            </a:r>
            <a:endParaRPr sz="1600" u="sng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Physical:</a:t>
            </a: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Cobalt veins are very scattered making heavy equipment less practical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Economic</a:t>
            </a: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Extreme poverty means human labor is incredibly cheap, often cheaper than maintaining equipment.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Regulatory</a:t>
            </a: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Buying cobalt from artisanal mines helps companies avoid environmental regulations and offers plausible deniability for labor abuses.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Political:</a:t>
            </a: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Heavy equipment would be a prime target for theft and sabotage groups due to weak political institutions in the DRC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223850" cy="16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3950" y="22250"/>
            <a:ext cx="2780074" cy="159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27500" y="-50775"/>
            <a:ext cx="3292476" cy="17446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/>
          <p:nvPr/>
        </p:nvSpPr>
        <p:spPr>
          <a:xfrm>
            <a:off x="1566163" y="4313875"/>
            <a:ext cx="6192521" cy="61825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dk1"/>
                </a:solidFill>
                <a:latin typeface="Montserrat"/>
              </a:rPr>
              <a:t>ARTISANAL MINES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4572000" y="1556950"/>
            <a:ext cx="4072500" cy="22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-"/>
            </a:pPr>
            <a:r>
              <a:rPr lang="en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Extractives (mining) account for more than half of congolese GDP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-"/>
            </a:pPr>
            <a:r>
              <a:rPr lang="en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Congo controls over 70% of the global cobalt production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-"/>
            </a:pPr>
            <a:r>
              <a:rPr lang="en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 2023, the DRC exported about $2.4 billion worth of cobalt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-"/>
            </a:pPr>
            <a:r>
              <a:rPr lang="en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Demand for the material is expected to explode due to battery demand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551" y="147775"/>
            <a:ext cx="2730049" cy="206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 rotWithShape="1">
          <a:blip r:embed="rId4">
            <a:alphaModFix/>
          </a:blip>
          <a:srcRect b="8705" l="2829" r="49298" t="3805"/>
          <a:stretch/>
        </p:blipFill>
        <p:spPr>
          <a:xfrm>
            <a:off x="394550" y="2323825"/>
            <a:ext cx="2730051" cy="274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/>
          <p:nvPr/>
        </p:nvSpPr>
        <p:spPr>
          <a:xfrm>
            <a:off x="4788600" y="539175"/>
            <a:ext cx="3986370" cy="5959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dk1"/>
                </a:solidFill>
                <a:latin typeface="Montserrat"/>
              </a:rPr>
              <a:t>ECONOMICS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243900" y="913350"/>
            <a:ext cx="5366700" cy="389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-"/>
            </a:pPr>
            <a:r>
              <a:rPr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Many families are so poor that children need to work. As a consequence, </a:t>
            </a:r>
            <a:r>
              <a:rPr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only about 69% of children (age 5–14) attend school in the congo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-"/>
            </a:pPr>
            <a:r>
              <a:rPr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 2019, the DRC government (under President Tshisekedi) renewed efforts to enforce free primary education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-"/>
            </a:pPr>
            <a:r>
              <a:rPr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There has been an effort to form “catch up clubs” to rapidly educate former child laborers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0"/>
          <p:cNvSpPr/>
          <p:nvPr/>
        </p:nvSpPr>
        <p:spPr>
          <a:xfrm>
            <a:off x="2160774" y="195750"/>
            <a:ext cx="4822456" cy="5101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Montserrat"/>
              </a:rPr>
              <a:t>BROAD EFFECTS</a:t>
            </a:r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3000" y="913350"/>
            <a:ext cx="3228599" cy="18171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3000" y="2937072"/>
            <a:ext cx="3228600" cy="1816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11688" y="516075"/>
            <a:ext cx="8520600" cy="18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COMPANIES LIKE APPLE, TESLA &amp; MICROSOFT PLEDGED TO SOURCE “ETHICALLY MINED” COBALT. 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THE DRC GOVERNMENT ANNOUNCED REGULATIONS AND WORKED WITH ORGANIZATIONS TO ADDRESS CHILD LABOR.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" name="Google Shape;120;p21"/>
          <p:cNvSpPr/>
          <p:nvPr/>
        </p:nvSpPr>
        <p:spPr>
          <a:xfrm>
            <a:off x="1281836" y="2316663"/>
            <a:ext cx="6580319" cy="5101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Montserrat"/>
              </a:rPr>
              <a:t>REGULATE &amp; RESTRICT</a:t>
            </a:r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376950" y="3009900"/>
            <a:ext cx="8520600" cy="18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CERTIFICATION PROGRAMS EXIST, BUT DO NOT COVER MANY SITES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ILLEGAL MINING + POVERTY = WIDESPREAD CHILD LABOR THAT STILL REMAINS…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